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74" r:id="rId5"/>
    <p:sldId id="258" r:id="rId6"/>
    <p:sldId id="268" r:id="rId7"/>
    <p:sldId id="265" r:id="rId8"/>
    <p:sldId id="259" r:id="rId9"/>
    <p:sldId id="260" r:id="rId10"/>
    <p:sldId id="263" r:id="rId11"/>
    <p:sldId id="266" r:id="rId12"/>
    <p:sldId id="271"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66430" autoAdjust="0"/>
  </p:normalViewPr>
  <p:slideViewPr>
    <p:cSldViewPr>
      <p:cViewPr varScale="1">
        <p:scale>
          <a:sx n="73" d="100"/>
          <a:sy n="73" d="100"/>
        </p:scale>
        <p:origin x="-129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B51E9D-B4F8-46A4-BB1F-5555F64DB95F}"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CB96C-A521-4D58-9610-044E38600464}" type="slidenum">
              <a:rPr lang="en-US" smtClean="0"/>
              <a:pPr/>
              <a:t>‹#›</a:t>
            </a:fld>
            <a:endParaRPr lang="en-US"/>
          </a:p>
        </p:txBody>
      </p:sp>
    </p:spTree>
    <p:extLst>
      <p:ext uri="{BB962C8B-B14F-4D97-AF65-F5344CB8AC3E}">
        <p14:creationId xmlns="" xmlns:p14="http://schemas.microsoft.com/office/powerpoint/2010/main" val="967907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51E9D-B4F8-46A4-BB1F-5555F64DB95F}"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CB96C-A521-4D58-9610-044E38600464}" type="slidenum">
              <a:rPr lang="en-US" smtClean="0"/>
              <a:pPr/>
              <a:t>‹#›</a:t>
            </a:fld>
            <a:endParaRPr lang="en-US"/>
          </a:p>
        </p:txBody>
      </p:sp>
    </p:spTree>
    <p:extLst>
      <p:ext uri="{BB962C8B-B14F-4D97-AF65-F5344CB8AC3E}">
        <p14:creationId xmlns="" xmlns:p14="http://schemas.microsoft.com/office/powerpoint/2010/main" val="844787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51E9D-B4F8-46A4-BB1F-5555F64DB95F}"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CB96C-A521-4D58-9610-044E38600464}" type="slidenum">
              <a:rPr lang="en-US" smtClean="0"/>
              <a:pPr/>
              <a:t>‹#›</a:t>
            </a:fld>
            <a:endParaRPr lang="en-US"/>
          </a:p>
        </p:txBody>
      </p:sp>
    </p:spTree>
    <p:extLst>
      <p:ext uri="{BB962C8B-B14F-4D97-AF65-F5344CB8AC3E}">
        <p14:creationId xmlns="" xmlns:p14="http://schemas.microsoft.com/office/powerpoint/2010/main" val="2315314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51E9D-B4F8-46A4-BB1F-5555F64DB95F}"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CB96C-A521-4D58-9610-044E38600464}" type="slidenum">
              <a:rPr lang="en-US" smtClean="0"/>
              <a:pPr/>
              <a:t>‹#›</a:t>
            </a:fld>
            <a:endParaRPr lang="en-US"/>
          </a:p>
        </p:txBody>
      </p:sp>
    </p:spTree>
    <p:extLst>
      <p:ext uri="{BB962C8B-B14F-4D97-AF65-F5344CB8AC3E}">
        <p14:creationId xmlns="" xmlns:p14="http://schemas.microsoft.com/office/powerpoint/2010/main" val="2295435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B51E9D-B4F8-46A4-BB1F-5555F64DB95F}"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CB96C-A521-4D58-9610-044E38600464}" type="slidenum">
              <a:rPr lang="en-US" smtClean="0"/>
              <a:pPr/>
              <a:t>‹#›</a:t>
            </a:fld>
            <a:endParaRPr lang="en-US"/>
          </a:p>
        </p:txBody>
      </p:sp>
    </p:spTree>
    <p:extLst>
      <p:ext uri="{BB962C8B-B14F-4D97-AF65-F5344CB8AC3E}">
        <p14:creationId xmlns="" xmlns:p14="http://schemas.microsoft.com/office/powerpoint/2010/main" val="3095664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B51E9D-B4F8-46A4-BB1F-5555F64DB95F}"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CB96C-A521-4D58-9610-044E38600464}" type="slidenum">
              <a:rPr lang="en-US" smtClean="0"/>
              <a:pPr/>
              <a:t>‹#›</a:t>
            </a:fld>
            <a:endParaRPr lang="en-US"/>
          </a:p>
        </p:txBody>
      </p:sp>
    </p:spTree>
    <p:extLst>
      <p:ext uri="{BB962C8B-B14F-4D97-AF65-F5344CB8AC3E}">
        <p14:creationId xmlns="" xmlns:p14="http://schemas.microsoft.com/office/powerpoint/2010/main" val="3772949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B51E9D-B4F8-46A4-BB1F-5555F64DB95F}" type="datetimeFigureOut">
              <a:rPr lang="en-US" smtClean="0"/>
              <a:pPr/>
              <a:t>8/25/2014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3CB96C-A521-4D58-9610-044E38600464}" type="slidenum">
              <a:rPr lang="en-US" smtClean="0"/>
              <a:pPr/>
              <a:t>‹#›</a:t>
            </a:fld>
            <a:endParaRPr lang="en-US"/>
          </a:p>
        </p:txBody>
      </p:sp>
    </p:spTree>
    <p:extLst>
      <p:ext uri="{BB962C8B-B14F-4D97-AF65-F5344CB8AC3E}">
        <p14:creationId xmlns="" xmlns:p14="http://schemas.microsoft.com/office/powerpoint/2010/main" val="514001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B51E9D-B4F8-46A4-BB1F-5555F64DB95F}" type="datetimeFigureOut">
              <a:rPr lang="en-US" smtClean="0"/>
              <a:pPr/>
              <a:t>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3CB96C-A521-4D58-9610-044E38600464}" type="slidenum">
              <a:rPr lang="en-US" smtClean="0"/>
              <a:pPr/>
              <a:t>‹#›</a:t>
            </a:fld>
            <a:endParaRPr lang="en-US"/>
          </a:p>
        </p:txBody>
      </p:sp>
    </p:spTree>
    <p:extLst>
      <p:ext uri="{BB962C8B-B14F-4D97-AF65-F5344CB8AC3E}">
        <p14:creationId xmlns="" xmlns:p14="http://schemas.microsoft.com/office/powerpoint/2010/main" val="2373179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51E9D-B4F8-46A4-BB1F-5555F64DB95F}" type="datetimeFigureOut">
              <a:rPr lang="en-US" smtClean="0"/>
              <a:pPr/>
              <a:t>8/25/2014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3CB96C-A521-4D58-9610-044E38600464}" type="slidenum">
              <a:rPr lang="en-US" smtClean="0"/>
              <a:pPr/>
              <a:t>‹#›</a:t>
            </a:fld>
            <a:endParaRPr lang="en-US"/>
          </a:p>
        </p:txBody>
      </p:sp>
    </p:spTree>
    <p:extLst>
      <p:ext uri="{BB962C8B-B14F-4D97-AF65-F5344CB8AC3E}">
        <p14:creationId xmlns="" xmlns:p14="http://schemas.microsoft.com/office/powerpoint/2010/main" val="4183312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51E9D-B4F8-46A4-BB1F-5555F64DB95F}"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CB96C-A521-4D58-9610-044E38600464}" type="slidenum">
              <a:rPr lang="en-US" smtClean="0"/>
              <a:pPr/>
              <a:t>‹#›</a:t>
            </a:fld>
            <a:endParaRPr lang="en-US"/>
          </a:p>
        </p:txBody>
      </p:sp>
    </p:spTree>
    <p:extLst>
      <p:ext uri="{BB962C8B-B14F-4D97-AF65-F5344CB8AC3E}">
        <p14:creationId xmlns="" xmlns:p14="http://schemas.microsoft.com/office/powerpoint/2010/main" val="2582247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51E9D-B4F8-46A4-BB1F-5555F64DB95F}"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CB96C-A521-4D58-9610-044E38600464}" type="slidenum">
              <a:rPr lang="en-US" smtClean="0"/>
              <a:pPr/>
              <a:t>‹#›</a:t>
            </a:fld>
            <a:endParaRPr lang="en-US"/>
          </a:p>
        </p:txBody>
      </p:sp>
    </p:spTree>
    <p:extLst>
      <p:ext uri="{BB962C8B-B14F-4D97-AF65-F5344CB8AC3E}">
        <p14:creationId xmlns="" xmlns:p14="http://schemas.microsoft.com/office/powerpoint/2010/main" val="152341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51E9D-B4F8-46A4-BB1F-5555F64DB95F}" type="datetimeFigureOut">
              <a:rPr lang="en-US" smtClean="0"/>
              <a:pPr/>
              <a:t>8/25/2014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CB96C-A521-4D58-9610-044E38600464}" type="slidenum">
              <a:rPr lang="en-US" smtClean="0"/>
              <a:pPr/>
              <a:t>‹#›</a:t>
            </a:fld>
            <a:endParaRPr lang="en-US"/>
          </a:p>
        </p:txBody>
      </p:sp>
    </p:spTree>
    <p:extLst>
      <p:ext uri="{BB962C8B-B14F-4D97-AF65-F5344CB8AC3E}">
        <p14:creationId xmlns="" xmlns:p14="http://schemas.microsoft.com/office/powerpoint/2010/main" val="145451886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rgbClr val="FFC000"/>
                </a:solidFill>
              </a:rPr>
              <a:t>Genesis of Austin Flint murmur:</a:t>
            </a:r>
            <a:br>
              <a:rPr lang="en-US" sz="4000" dirty="0" smtClean="0">
                <a:solidFill>
                  <a:srgbClr val="FFC000"/>
                </a:solidFill>
              </a:rPr>
            </a:br>
            <a:r>
              <a:rPr lang="en-US" sz="4000" dirty="0" smtClean="0">
                <a:solidFill>
                  <a:srgbClr val="FFC000"/>
                </a:solidFill>
              </a:rPr>
              <a:t>mechanism </a:t>
            </a:r>
            <a:endParaRPr lang="en-US" sz="4000" dirty="0">
              <a:solidFill>
                <a:srgbClr val="FFC000"/>
              </a:solidFill>
            </a:endParaRPr>
          </a:p>
        </p:txBody>
      </p:sp>
      <p:sp>
        <p:nvSpPr>
          <p:cNvPr id="3" name="Subtitle 2"/>
          <p:cNvSpPr>
            <a:spLocks noGrp="1"/>
          </p:cNvSpPr>
          <p:nvPr>
            <p:ph type="subTitle" idx="1"/>
          </p:nvPr>
        </p:nvSpPr>
        <p:spPr/>
        <p:txBody>
          <a:bodyPr/>
          <a:lstStyle/>
          <a:p>
            <a:r>
              <a:rPr lang="en-US" dirty="0" err="1" smtClean="0"/>
              <a:t>Dr</a:t>
            </a:r>
            <a:r>
              <a:rPr lang="en-US" dirty="0" smtClean="0"/>
              <a:t> Shreetal Rajan Nair</a:t>
            </a:r>
            <a:endParaRPr lang="en-US" dirty="0"/>
          </a:p>
        </p:txBody>
      </p:sp>
    </p:spTree>
    <p:extLst>
      <p:ext uri="{BB962C8B-B14F-4D97-AF65-F5344CB8AC3E}">
        <p14:creationId xmlns="" xmlns:p14="http://schemas.microsoft.com/office/powerpoint/2010/main" val="3886317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th</a:t>
            </a:r>
            <a:endParaRPr lang="en-US" dirty="0"/>
          </a:p>
        </p:txBody>
      </p:sp>
      <p:pic>
        <p:nvPicPr>
          <p:cNvPr id="1026" name="Picture 2"/>
          <p:cNvPicPr>
            <a:picLocks noGrp="1" noChangeAspect="1" noChangeArrowheads="1"/>
          </p:cNvPicPr>
          <p:nvPr>
            <p:ph idx="1"/>
          </p:nvPr>
        </p:nvPicPr>
        <p:blipFill>
          <a:blip r:embed="rId2"/>
          <a:srcRect t="-15384" b="-15384"/>
          <a:stretch>
            <a:fillRect/>
          </a:stretch>
        </p:blipFill>
        <p:spPr bwMode="auto">
          <a:xfrm>
            <a:off x="381000" y="228600"/>
            <a:ext cx="8539652" cy="1295400"/>
          </a:xfrm>
          <a:prstGeom prst="rect">
            <a:avLst/>
          </a:prstGeom>
          <a:noFill/>
          <a:ln w="9525">
            <a:noFill/>
            <a:miter lim="800000"/>
            <a:headEnd/>
            <a:tailEnd/>
          </a:ln>
          <a:effectLst/>
        </p:spPr>
      </p:pic>
      <p:sp>
        <p:nvSpPr>
          <p:cNvPr id="9" name="TextBox 8"/>
          <p:cNvSpPr txBox="1"/>
          <p:nvPr/>
        </p:nvSpPr>
        <p:spPr>
          <a:xfrm>
            <a:off x="304801" y="1905000"/>
            <a:ext cx="8839200" cy="3785652"/>
          </a:xfrm>
          <a:prstGeom prst="rect">
            <a:avLst/>
          </a:prstGeom>
          <a:noFill/>
        </p:spPr>
        <p:txBody>
          <a:bodyPr wrap="square" rtlCol="0">
            <a:spAutoFit/>
          </a:bodyPr>
          <a:lstStyle/>
          <a:p>
            <a:pPr>
              <a:buFont typeface="Arial" pitchFamily="34" charset="0"/>
              <a:buChar char="•"/>
            </a:pPr>
            <a:endParaRPr lang="en-US" sz="2000" dirty="0" smtClean="0"/>
          </a:p>
          <a:p>
            <a:pPr>
              <a:buFont typeface="Arial" pitchFamily="34" charset="0"/>
              <a:buChar char="•"/>
            </a:pPr>
            <a:r>
              <a:rPr lang="en-US" sz="2000" dirty="0" smtClean="0"/>
              <a:t>13 patients :  moderate to severe AR</a:t>
            </a:r>
          </a:p>
          <a:p>
            <a:pPr>
              <a:buFont typeface="Arial" pitchFamily="34" charset="0"/>
              <a:buChar char="•"/>
            </a:pPr>
            <a:r>
              <a:rPr lang="en-US" sz="2000" dirty="0" smtClean="0"/>
              <a:t>15 controls</a:t>
            </a:r>
          </a:p>
          <a:p>
            <a:r>
              <a:rPr lang="en-US" sz="2000" dirty="0" smtClean="0"/>
              <a:t> </a:t>
            </a:r>
          </a:p>
          <a:p>
            <a:endParaRPr lang="en-US" sz="2000" dirty="0" smtClean="0"/>
          </a:p>
          <a:p>
            <a:r>
              <a:rPr lang="en-US" sz="2000" dirty="0" smtClean="0"/>
              <a:t>They postulated that this murmur is generated by an increase in mitral flow velocity</a:t>
            </a:r>
          </a:p>
          <a:p>
            <a:endParaRPr lang="en-US" sz="2000" dirty="0" smtClean="0"/>
          </a:p>
          <a:p>
            <a:endParaRPr lang="en-US" sz="2000" dirty="0" smtClean="0"/>
          </a:p>
          <a:p>
            <a:pPr marL="342900" indent="-342900">
              <a:buAutoNum type="arabicParenR"/>
            </a:pPr>
            <a:r>
              <a:rPr lang="en-US" sz="2000" dirty="0" smtClean="0"/>
              <a:t>incomplete left atrial emptying during early diastole</a:t>
            </a:r>
          </a:p>
          <a:p>
            <a:pPr marL="342900" indent="-342900"/>
            <a:endParaRPr lang="en-US" sz="2000" dirty="0" smtClean="0"/>
          </a:p>
          <a:p>
            <a:r>
              <a:rPr lang="en-US" sz="2000" dirty="0" smtClean="0"/>
              <a:t>2)  excessively rapid closure of the mitral valve due to two sources of left ventricular   inflow</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endParaRPr lang="en-US" sz="2600" dirty="0" smtClean="0"/>
          </a:p>
          <a:p>
            <a:pPr algn="just"/>
            <a:r>
              <a:rPr lang="en-US" sz="2600" dirty="0" smtClean="0"/>
              <a:t>Incomplete valve opening rather than excessively rapid closure rate may be the essential requirement for producing increased mitral flow velocity.</a:t>
            </a:r>
          </a:p>
          <a:p>
            <a:pPr algn="just">
              <a:buNone/>
            </a:pPr>
            <a:endParaRPr lang="en-US" sz="2600" dirty="0" smtClean="0"/>
          </a:p>
          <a:p>
            <a:pPr algn="just"/>
            <a:r>
              <a:rPr lang="en-US" sz="2600" dirty="0" smtClean="0"/>
              <a:t>closing motion of the mitral valve is not an essential requirement for genesis of the Flint murmur as suggested by the earlier onset of the mid-diastolic component</a:t>
            </a:r>
          </a:p>
          <a:p>
            <a:pPr algn="just">
              <a:buNone/>
            </a:pPr>
            <a:endParaRPr lang="en-US" sz="2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endParaRPr lang="en-US" dirty="0"/>
          </a:p>
        </p:txBody>
      </p:sp>
      <p:sp>
        <p:nvSpPr>
          <p:cNvPr id="3" name="Content Placeholder 2"/>
          <p:cNvSpPr>
            <a:spLocks noGrp="1"/>
          </p:cNvSpPr>
          <p:nvPr>
            <p:ph idx="1"/>
          </p:nvPr>
        </p:nvSpPr>
        <p:spPr/>
        <p:txBody>
          <a:bodyPr>
            <a:normAutofit/>
          </a:bodyPr>
          <a:lstStyle/>
          <a:p>
            <a:pPr algn="just"/>
            <a:endParaRPr lang="en-US" sz="2400" dirty="0" smtClean="0"/>
          </a:p>
          <a:p>
            <a:pPr algn="just"/>
            <a:r>
              <a:rPr lang="en-US" sz="2400" dirty="0" smtClean="0"/>
              <a:t>Production of the murmur requires the presence of a significant amount of aortic insufficiency</a:t>
            </a:r>
          </a:p>
          <a:p>
            <a:pPr algn="just">
              <a:buNone/>
            </a:pPr>
            <a:endParaRPr lang="en-US" sz="2400" dirty="0" smtClean="0"/>
          </a:p>
          <a:p>
            <a:pPr algn="just"/>
            <a:r>
              <a:rPr lang="en-US" sz="2400" dirty="0" smtClean="0"/>
              <a:t>The sound causing the murmur, based on the </a:t>
            </a:r>
            <a:r>
              <a:rPr lang="en-US" sz="2400" dirty="0" err="1" smtClean="0"/>
              <a:t>intracavity</a:t>
            </a:r>
            <a:r>
              <a:rPr lang="en-US" sz="2400" dirty="0" smtClean="0"/>
              <a:t> </a:t>
            </a:r>
            <a:r>
              <a:rPr lang="en-US" sz="2400" dirty="0" err="1" smtClean="0"/>
              <a:t>phonocardiographic</a:t>
            </a:r>
            <a:r>
              <a:rPr lang="en-US" sz="2400" dirty="0" smtClean="0"/>
              <a:t> observations originates in the inflow portion of the left ventricle.</a:t>
            </a:r>
          </a:p>
          <a:p>
            <a:pPr algn="just">
              <a:buNone/>
            </a:pPr>
            <a:endParaRPr lang="en-US" sz="2400" dirty="0" smtClean="0"/>
          </a:p>
          <a:p>
            <a:pPr algn="just"/>
            <a:r>
              <a:rPr lang="en-US" sz="2400" dirty="0" smtClean="0"/>
              <a:t>The murmur is observed only when the mitral valve is open and forward flow is present.</a:t>
            </a:r>
          </a:p>
          <a:p>
            <a:pPr algn="just"/>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sz="4000" b="1" dirty="0" smtClean="0">
                <a:solidFill>
                  <a:srgbClr val="FFC000"/>
                </a:solidFill>
              </a:rPr>
              <a:t>THANK YOU</a:t>
            </a:r>
            <a:endParaRPr lang="en-US" sz="4000" b="1" dirty="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original description </a:t>
            </a:r>
            <a:endParaRPr lang="en-US" sz="3600" dirty="0"/>
          </a:p>
        </p:txBody>
      </p:sp>
      <p:sp>
        <p:nvSpPr>
          <p:cNvPr id="3" name="Content Placeholder 2"/>
          <p:cNvSpPr>
            <a:spLocks noGrp="1"/>
          </p:cNvSpPr>
          <p:nvPr>
            <p:ph idx="1"/>
          </p:nvPr>
        </p:nvSpPr>
        <p:spPr/>
        <p:txBody>
          <a:bodyPr>
            <a:normAutofit lnSpcReduction="10000"/>
          </a:bodyPr>
          <a:lstStyle/>
          <a:p>
            <a:pPr algn="just"/>
            <a:r>
              <a:rPr lang="en-US" sz="2400" dirty="0" smtClean="0"/>
              <a:t>In </a:t>
            </a:r>
            <a:r>
              <a:rPr lang="en-US" sz="2400" dirty="0" smtClean="0">
                <a:solidFill>
                  <a:srgbClr val="FFC000"/>
                </a:solidFill>
              </a:rPr>
              <a:t>1862</a:t>
            </a:r>
            <a:r>
              <a:rPr lang="en-US" sz="2400" dirty="0" smtClean="0"/>
              <a:t>, AUSTIN FLINT described an apical </a:t>
            </a:r>
            <a:r>
              <a:rPr lang="en-US" sz="2400" dirty="0" err="1" smtClean="0"/>
              <a:t>presystolic</a:t>
            </a:r>
            <a:r>
              <a:rPr lang="en-US" sz="2400" dirty="0" smtClean="0"/>
              <a:t> murmur in two patients with "considerable" aortic regurgitation who had no evidence of organic mitral </a:t>
            </a:r>
            <a:r>
              <a:rPr lang="en-US" sz="2400" dirty="0" err="1" smtClean="0"/>
              <a:t>stenosis</a:t>
            </a:r>
            <a:r>
              <a:rPr lang="en-US" sz="2400" dirty="0" smtClean="0"/>
              <a:t> at autopsy.</a:t>
            </a:r>
          </a:p>
          <a:p>
            <a:pPr algn="just"/>
            <a:endParaRPr lang="en-US" sz="2400" dirty="0" smtClean="0"/>
          </a:p>
          <a:p>
            <a:pPr algn="just">
              <a:buNone/>
            </a:pPr>
            <a:r>
              <a:rPr lang="en-US" sz="2400" dirty="0" smtClean="0"/>
              <a:t>    “In cases of considerable aortic insufficiency the left ventricle is rapidly filled with blood flowing back from the aorta as well as from the auricle, before auricular contraction takes place. The distension of the  ventricle is such that the mitral curtains are brought into </a:t>
            </a:r>
            <a:r>
              <a:rPr lang="en-US" sz="2400" dirty="0" err="1" smtClean="0"/>
              <a:t>coaptation</a:t>
            </a:r>
            <a:r>
              <a:rPr lang="en-US" sz="2400" dirty="0" smtClean="0"/>
              <a:t> and when the auricular contraction takes place, the mitral direct current passing between the curtain throws them into vibration and gives rise to the characteristic </a:t>
            </a:r>
            <a:r>
              <a:rPr lang="en-US" sz="2400" dirty="0" smtClean="0">
                <a:solidFill>
                  <a:srgbClr val="FFC000"/>
                </a:solidFill>
              </a:rPr>
              <a:t>blubbering murmur</a:t>
            </a:r>
            <a:r>
              <a:rPr lang="en-US" sz="2400" dirty="0" smtClean="0"/>
              <a:t>.”</a:t>
            </a:r>
            <a:endParaRPr lang="en-US" sz="2400" dirty="0"/>
          </a:p>
        </p:txBody>
      </p:sp>
      <p:sp>
        <p:nvSpPr>
          <p:cNvPr id="4" name="TextBox 3"/>
          <p:cNvSpPr txBox="1"/>
          <p:nvPr/>
        </p:nvSpPr>
        <p:spPr>
          <a:xfrm>
            <a:off x="2743200" y="6019800"/>
            <a:ext cx="6172200" cy="646331"/>
          </a:xfrm>
          <a:prstGeom prst="rect">
            <a:avLst/>
          </a:prstGeom>
          <a:noFill/>
        </p:spPr>
        <p:txBody>
          <a:bodyPr wrap="square" rtlCol="0">
            <a:spAutoFit/>
          </a:bodyPr>
          <a:lstStyle/>
          <a:p>
            <a:r>
              <a:rPr lang="en-US" dirty="0" smtClean="0"/>
              <a:t>Flint A. On cardiac murmurs. Am J Med </a:t>
            </a:r>
            <a:r>
              <a:rPr lang="en-US" dirty="0" err="1" smtClean="0"/>
              <a:t>Sci</a:t>
            </a:r>
            <a:r>
              <a:rPr lang="en-US" dirty="0" smtClean="0"/>
              <a:t> 1862;44:29-54.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
            </a:r>
            <a:r>
              <a:rPr lang="en-US" dirty="0" smtClean="0"/>
              <a:t>enesis of Austin Flint murmur</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Mechanisms  of genesis of Austin Flint murmur – many controversies exist </a:t>
            </a:r>
          </a:p>
          <a:p>
            <a:pPr>
              <a:buNone/>
            </a:pPr>
            <a:endParaRPr lang="en-US" dirty="0"/>
          </a:p>
        </p:txBody>
      </p:sp>
    </p:spTree>
    <p:extLst>
      <p:ext uri="{BB962C8B-B14F-4D97-AF65-F5344CB8AC3E}">
        <p14:creationId xmlns="" xmlns:p14="http://schemas.microsoft.com/office/powerpoint/2010/main" val="85582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620000" cy="868362"/>
          </a:xfrm>
        </p:spPr>
        <p:txBody>
          <a:bodyPr>
            <a:noAutofit/>
          </a:bodyPr>
          <a:lstStyle/>
          <a:p>
            <a:r>
              <a:rPr lang="en-US" sz="3200" dirty="0" smtClean="0"/>
              <a:t>Theory of murmur production </a:t>
            </a:r>
            <a:br>
              <a:rPr lang="en-US" sz="3200" dirty="0" smtClean="0"/>
            </a:br>
            <a:r>
              <a:rPr lang="en-US" sz="3200" dirty="0" smtClean="0"/>
              <a:t>by Rushmer</a:t>
            </a:r>
            <a:endParaRPr lang="en-US" sz="3200" dirty="0"/>
          </a:p>
        </p:txBody>
      </p:sp>
      <p:sp>
        <p:nvSpPr>
          <p:cNvPr id="3" name="Content Placeholder 2"/>
          <p:cNvSpPr>
            <a:spLocks noGrp="1"/>
          </p:cNvSpPr>
          <p:nvPr>
            <p:ph idx="1"/>
          </p:nvPr>
        </p:nvSpPr>
        <p:spPr/>
        <p:txBody>
          <a:bodyPr>
            <a:normAutofit/>
          </a:bodyPr>
          <a:lstStyle/>
          <a:p>
            <a:r>
              <a:rPr lang="en-US" sz="2800" dirty="0" smtClean="0"/>
              <a:t>Aortic regurgitation could create turbulent flow in the region of the left ventricular inflow tract by</a:t>
            </a:r>
          </a:p>
          <a:p>
            <a:pPr>
              <a:buNone/>
            </a:pPr>
            <a:endParaRPr lang="en-US" sz="2800" dirty="0" smtClean="0"/>
          </a:p>
          <a:p>
            <a:pPr>
              <a:buNone/>
            </a:pPr>
            <a:r>
              <a:rPr lang="en-US" sz="2800" dirty="0" smtClean="0"/>
              <a:t> 1) altering the pattern and/or rate of mitral </a:t>
            </a:r>
            <a:r>
              <a:rPr lang="en-US" sz="2800" dirty="0" err="1" smtClean="0"/>
              <a:t>valvular</a:t>
            </a:r>
            <a:r>
              <a:rPr lang="en-US" sz="2800" dirty="0" smtClean="0"/>
              <a:t> flow due to its effect on left ventricular volume or pressure</a:t>
            </a:r>
          </a:p>
          <a:p>
            <a:pPr>
              <a:buNone/>
            </a:pPr>
            <a:endParaRPr lang="en-US" sz="2800" dirty="0" smtClean="0"/>
          </a:p>
          <a:p>
            <a:pPr>
              <a:buNone/>
            </a:pPr>
            <a:r>
              <a:rPr lang="en-US" sz="2800" dirty="0" smtClean="0"/>
              <a:t> 2) intersecting with the </a:t>
            </a:r>
            <a:r>
              <a:rPr lang="en-US" sz="2800" dirty="0" err="1" smtClean="0"/>
              <a:t>antegrade</a:t>
            </a:r>
            <a:r>
              <a:rPr lang="en-US" sz="2800" dirty="0" smtClean="0"/>
              <a:t> mitral stream.</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theories</a:t>
            </a:r>
            <a:endParaRPr lang="en-US" dirty="0"/>
          </a:p>
        </p:txBody>
      </p:sp>
      <p:sp>
        <p:nvSpPr>
          <p:cNvPr id="3" name="Content Placeholder 2"/>
          <p:cNvSpPr>
            <a:spLocks noGrp="1"/>
          </p:cNvSpPr>
          <p:nvPr>
            <p:ph idx="1"/>
          </p:nvPr>
        </p:nvSpPr>
        <p:spPr/>
        <p:txBody>
          <a:bodyPr>
            <a:normAutofit fontScale="92500"/>
          </a:bodyPr>
          <a:lstStyle/>
          <a:p>
            <a:endParaRPr lang="en-US" sz="2800" dirty="0" smtClean="0"/>
          </a:p>
          <a:p>
            <a:pPr marL="514350" indent="-514350">
              <a:buFont typeface="+mj-lt"/>
              <a:buAutoNum type="arabicPeriod"/>
            </a:pPr>
            <a:r>
              <a:rPr lang="en-US" sz="2800" dirty="0" smtClean="0"/>
              <a:t>Functional mitral </a:t>
            </a:r>
            <a:r>
              <a:rPr lang="en-US" sz="2800" dirty="0" err="1" smtClean="0"/>
              <a:t>stenosis</a:t>
            </a:r>
            <a:r>
              <a:rPr lang="en-US" sz="2800" dirty="0" smtClean="0"/>
              <a:t> :</a:t>
            </a:r>
          </a:p>
          <a:p>
            <a:pPr marL="514350" indent="-514350"/>
            <a:r>
              <a:rPr lang="en-US" sz="2800" dirty="0" smtClean="0"/>
              <a:t>Abnormal ventricular filling : </a:t>
            </a:r>
            <a:r>
              <a:rPr lang="en-US" sz="2800" dirty="0" smtClean="0">
                <a:solidFill>
                  <a:srgbClr val="FFC000"/>
                </a:solidFill>
              </a:rPr>
              <a:t>Austin Flint  </a:t>
            </a:r>
          </a:p>
          <a:p>
            <a:r>
              <a:rPr lang="en-US" sz="2800" dirty="0" smtClean="0"/>
              <a:t>  impingement of jet on mitral valve:  </a:t>
            </a:r>
            <a:r>
              <a:rPr lang="en-US" sz="2800" dirty="0" err="1" smtClean="0">
                <a:solidFill>
                  <a:srgbClr val="FFC000"/>
                </a:solidFill>
              </a:rPr>
              <a:t>Oshinski</a:t>
            </a:r>
            <a:r>
              <a:rPr lang="en-US" sz="2800" dirty="0" smtClean="0">
                <a:solidFill>
                  <a:srgbClr val="FFC000"/>
                </a:solidFill>
              </a:rPr>
              <a:t> et al</a:t>
            </a:r>
          </a:p>
          <a:p>
            <a:pPr marL="514350" indent="-514350">
              <a:buAutoNum type="arabicPeriod" startAt="2"/>
            </a:pPr>
            <a:r>
              <a:rPr lang="en-US" sz="2800" dirty="0" smtClean="0"/>
              <a:t>impact of a severe regurgitating jet on </a:t>
            </a:r>
            <a:r>
              <a:rPr lang="en-US" sz="2800" dirty="0" err="1" smtClean="0"/>
              <a:t>endomyocardial</a:t>
            </a:r>
            <a:r>
              <a:rPr lang="en-US" sz="2800" dirty="0" smtClean="0"/>
              <a:t> surface of the left ventricle : </a:t>
            </a:r>
            <a:r>
              <a:rPr lang="en-US" sz="2800" dirty="0" err="1" smtClean="0">
                <a:solidFill>
                  <a:srgbClr val="FFC000"/>
                </a:solidFill>
              </a:rPr>
              <a:t>Landzberg</a:t>
            </a:r>
            <a:r>
              <a:rPr lang="en-US" sz="2800" dirty="0" smtClean="0">
                <a:solidFill>
                  <a:srgbClr val="FFC000"/>
                </a:solidFill>
              </a:rPr>
              <a:t> et al</a:t>
            </a:r>
          </a:p>
          <a:p>
            <a:pPr marL="514350" indent="-514350">
              <a:buAutoNum type="arabicPeriod" startAt="2"/>
            </a:pPr>
            <a:r>
              <a:rPr lang="en-US" sz="2800" dirty="0" smtClean="0"/>
              <a:t>Fluttering of AML : </a:t>
            </a:r>
            <a:r>
              <a:rPr lang="en-US" sz="2800" dirty="0" smtClean="0">
                <a:solidFill>
                  <a:srgbClr val="FFC000"/>
                </a:solidFill>
              </a:rPr>
              <a:t>Rahko et al</a:t>
            </a:r>
            <a:r>
              <a:rPr lang="en-US" sz="2800" dirty="0" smtClean="0"/>
              <a:t>.</a:t>
            </a:r>
          </a:p>
          <a:p>
            <a:pPr marL="514350" indent="-514350">
              <a:buAutoNum type="arabicPeriod" startAt="2"/>
            </a:pPr>
            <a:r>
              <a:rPr lang="en-US" sz="2800" dirty="0" smtClean="0"/>
              <a:t>apical radiation of regurgitating jet turbulence: </a:t>
            </a:r>
            <a:r>
              <a:rPr lang="en-US" sz="2800" dirty="0" smtClean="0">
                <a:solidFill>
                  <a:srgbClr val="FFC000"/>
                </a:solidFill>
              </a:rPr>
              <a:t>Emi et al</a:t>
            </a:r>
          </a:p>
          <a:p>
            <a:pPr marL="514350" indent="-514350">
              <a:buAutoNum type="arabicPeriod" startAt="2"/>
            </a:pPr>
            <a:r>
              <a:rPr lang="en-US" sz="2800" dirty="0" smtClean="0"/>
              <a:t>Late diastolic mitral regurgitation </a:t>
            </a:r>
          </a:p>
          <a:p>
            <a:endParaRPr lang="en-US" dirty="0" smtClean="0"/>
          </a:p>
          <a:p>
            <a:endParaRPr lang="en-US" dirty="0" smtClean="0"/>
          </a:p>
        </p:txBody>
      </p:sp>
    </p:spTree>
    <p:extLst>
      <p:ext uri="{BB962C8B-B14F-4D97-AF65-F5344CB8AC3E}">
        <p14:creationId xmlns="" xmlns:p14="http://schemas.microsoft.com/office/powerpoint/2010/main" val="482811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Austin flint murmur : 2 components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Pre systolic </a:t>
            </a:r>
          </a:p>
          <a:p>
            <a:r>
              <a:rPr lang="en-US" dirty="0" smtClean="0"/>
              <a:t>Mid diastolic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Genesis of the</a:t>
            </a:r>
            <a:br>
              <a:rPr lang="en-US" dirty="0" smtClean="0"/>
            </a:br>
            <a:r>
              <a:rPr lang="en-US" dirty="0" err="1" smtClean="0"/>
              <a:t>presystolic</a:t>
            </a:r>
            <a:r>
              <a:rPr lang="en-US" dirty="0" smtClean="0"/>
              <a:t> component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endParaRPr lang="en-US" dirty="0" smtClean="0"/>
          </a:p>
          <a:p>
            <a:pPr marL="514350" indent="-514350">
              <a:buFont typeface="+mj-lt"/>
              <a:buAutoNum type="arabicPeriod"/>
            </a:pPr>
            <a:r>
              <a:rPr lang="en-US" dirty="0" smtClean="0"/>
              <a:t>increased velocity of </a:t>
            </a:r>
            <a:r>
              <a:rPr lang="en-US" dirty="0" err="1" smtClean="0"/>
              <a:t>antegrade</a:t>
            </a:r>
            <a:r>
              <a:rPr lang="en-US" dirty="0" smtClean="0"/>
              <a:t> flow across a closing mitral valve</a:t>
            </a:r>
          </a:p>
          <a:p>
            <a:pPr marL="514350" indent="-514350">
              <a:buFont typeface="+mj-lt"/>
              <a:buAutoNum type="arabicPeriod"/>
            </a:pPr>
            <a:r>
              <a:rPr lang="en-US" dirty="0" smtClean="0"/>
              <a:t> diastolic mitral regurgitation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of the murmur</a:t>
            </a:r>
            <a:endParaRPr lang="en-US" dirty="0"/>
          </a:p>
        </p:txBody>
      </p:sp>
      <p:sp>
        <p:nvSpPr>
          <p:cNvPr id="3" name="Content Placeholder 2"/>
          <p:cNvSpPr>
            <a:spLocks noGrp="1"/>
          </p:cNvSpPr>
          <p:nvPr>
            <p:ph idx="1"/>
          </p:nvPr>
        </p:nvSpPr>
        <p:spPr/>
        <p:txBody>
          <a:bodyPr>
            <a:normAutofit/>
          </a:bodyPr>
          <a:lstStyle/>
          <a:p>
            <a:pPr marL="0" indent="0">
              <a:buNone/>
            </a:pPr>
            <a:endParaRPr lang="en-US" sz="2000" dirty="0" smtClean="0"/>
          </a:p>
          <a:p>
            <a:r>
              <a:rPr lang="en-US" sz="2400" dirty="0" smtClean="0"/>
              <a:t>Mitral </a:t>
            </a:r>
            <a:r>
              <a:rPr lang="en-US" sz="2400" dirty="0"/>
              <a:t>valve motion </a:t>
            </a:r>
            <a:r>
              <a:rPr lang="en-US" sz="2400" dirty="0" smtClean="0"/>
              <a:t>studied in </a:t>
            </a:r>
            <a:r>
              <a:rPr lang="en-US" sz="2400" dirty="0"/>
              <a:t>15 patients with aortic regurgitation and </a:t>
            </a:r>
            <a:r>
              <a:rPr lang="en-US" sz="2400" dirty="0" smtClean="0"/>
              <a:t>an Austin </a:t>
            </a:r>
            <a:r>
              <a:rPr lang="en-US" sz="2400" dirty="0"/>
              <a:t>Flint murmur by recording simultaneously </a:t>
            </a:r>
            <a:r>
              <a:rPr lang="en-US" sz="2400" dirty="0" smtClean="0"/>
              <a:t> phonocardiogram</a:t>
            </a:r>
            <a:r>
              <a:rPr lang="en-US" sz="2400" dirty="0"/>
              <a:t>, </a:t>
            </a:r>
            <a:r>
              <a:rPr lang="en-US" sz="2400" dirty="0" smtClean="0"/>
              <a:t>apex cardiogram and </a:t>
            </a:r>
            <a:r>
              <a:rPr lang="en-US" sz="2400" dirty="0"/>
              <a:t>mitral valve echocardiogram</a:t>
            </a:r>
            <a:r>
              <a:rPr lang="en-US" dirty="0" smtClean="0"/>
              <a:t>.</a:t>
            </a:r>
          </a:p>
          <a:p>
            <a:r>
              <a:rPr lang="en-US" sz="2400" dirty="0" smtClean="0"/>
              <a:t>13 patients had both </a:t>
            </a:r>
            <a:r>
              <a:rPr lang="en-US" sz="2400" dirty="0" smtClean="0">
                <a:solidFill>
                  <a:srgbClr val="FFC000"/>
                </a:solidFill>
              </a:rPr>
              <a:t>presystolic</a:t>
            </a:r>
            <a:r>
              <a:rPr lang="en-US" sz="2400" dirty="0" smtClean="0"/>
              <a:t> and </a:t>
            </a:r>
            <a:r>
              <a:rPr lang="en-US" sz="2400" dirty="0" smtClean="0">
                <a:solidFill>
                  <a:srgbClr val="FFC000"/>
                </a:solidFill>
              </a:rPr>
              <a:t>mid diastolic </a:t>
            </a:r>
            <a:r>
              <a:rPr lang="en-US" sz="2400" dirty="0" smtClean="0"/>
              <a:t>components; 1 patient only </a:t>
            </a:r>
            <a:r>
              <a:rPr lang="en-US" sz="2400" dirty="0" smtClean="0">
                <a:solidFill>
                  <a:srgbClr val="FFC000"/>
                </a:solidFill>
              </a:rPr>
              <a:t>presystolic</a:t>
            </a:r>
            <a:r>
              <a:rPr lang="en-US" sz="2400" dirty="0" smtClean="0"/>
              <a:t> and 1 patient only </a:t>
            </a:r>
            <a:r>
              <a:rPr lang="en-US" sz="2400" dirty="0" smtClean="0">
                <a:solidFill>
                  <a:srgbClr val="FFC000"/>
                </a:solidFill>
              </a:rPr>
              <a:t>mid diastolic</a:t>
            </a:r>
            <a:endParaRPr lang="en-US" sz="2400" dirty="0">
              <a:solidFill>
                <a:srgbClr val="FFC000"/>
              </a:solidFill>
            </a:endParaRPr>
          </a:p>
        </p:txBody>
      </p:sp>
      <p:sp>
        <p:nvSpPr>
          <p:cNvPr id="4" name="TextBox 3"/>
          <p:cNvSpPr txBox="1"/>
          <p:nvPr/>
        </p:nvSpPr>
        <p:spPr>
          <a:xfrm>
            <a:off x="842810" y="5791200"/>
            <a:ext cx="7195131" cy="646331"/>
          </a:xfrm>
          <a:prstGeom prst="rect">
            <a:avLst/>
          </a:prstGeom>
          <a:noFill/>
        </p:spPr>
        <p:txBody>
          <a:bodyPr wrap="square" rtlCol="0">
            <a:spAutoFit/>
          </a:bodyPr>
          <a:lstStyle/>
          <a:p>
            <a:r>
              <a:rPr lang="en-US" dirty="0"/>
              <a:t>NICHOLAS J. FORTUIN and ERNEST </a:t>
            </a:r>
            <a:r>
              <a:rPr lang="en-US" dirty="0" smtClean="0"/>
              <a:t>CRAIGE. </a:t>
            </a:r>
            <a:r>
              <a:rPr lang="en-US" b="1" dirty="0" smtClean="0"/>
              <a:t>On </a:t>
            </a:r>
            <a:r>
              <a:rPr lang="en-US" b="1" dirty="0"/>
              <a:t>the Mechanism of the Austin Flint </a:t>
            </a:r>
            <a:r>
              <a:rPr lang="en-US" b="1" dirty="0" smtClean="0"/>
              <a:t>Murmur. Circulation .</a:t>
            </a:r>
            <a:r>
              <a:rPr lang="en-US" dirty="0" smtClean="0"/>
              <a:t>1972;45:558-570</a:t>
            </a:r>
            <a:endParaRPr lang="en-US" dirty="0"/>
          </a:p>
        </p:txBody>
      </p:sp>
    </p:spTree>
    <p:extLst>
      <p:ext uri="{BB962C8B-B14F-4D97-AF65-F5344CB8AC3E}">
        <p14:creationId xmlns="" xmlns:p14="http://schemas.microsoft.com/office/powerpoint/2010/main" val="724066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rotWithShape="1">
          <a:blip r:embed="rId2">
            <a:extLst>
              <a:ext uri="{28A0092B-C50C-407E-A947-70E740481C1C}">
                <a14:useLocalDpi xmlns="" xmlns:a14="http://schemas.microsoft.com/office/drawing/2010/main" val="0"/>
              </a:ext>
            </a:extLst>
          </a:blip>
          <a:srcRect l="10588" t="14234" r="6113" b="6636"/>
          <a:stretch/>
        </p:blipFill>
        <p:spPr bwMode="auto">
          <a:xfrm>
            <a:off x="0" y="609600"/>
            <a:ext cx="9067800" cy="48430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3">
            <a:extLst>
              <a:ext uri="{28A0092B-C50C-407E-A947-70E740481C1C}">
                <a14:useLocalDpi xmlns="" xmlns:a14="http://schemas.microsoft.com/office/drawing/2010/main" val="0"/>
              </a:ext>
            </a:extLst>
          </a:blip>
          <a:srcRect l="29812" t="15436" r="23103" b="10617"/>
          <a:stretch/>
        </p:blipFill>
        <p:spPr bwMode="auto">
          <a:xfrm>
            <a:off x="1219200" y="0"/>
            <a:ext cx="6781800" cy="5988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4">
            <a:extLst>
              <a:ext uri="{28A0092B-C50C-407E-A947-70E740481C1C}">
                <a14:useLocalDpi xmlns="" xmlns:a14="http://schemas.microsoft.com/office/drawing/2010/main" val="0"/>
              </a:ext>
            </a:extLst>
          </a:blip>
          <a:srcRect l="27083" t="24592" r="23722" b="14830"/>
          <a:stretch/>
        </p:blipFill>
        <p:spPr bwMode="auto">
          <a:xfrm>
            <a:off x="1447800" y="838200"/>
            <a:ext cx="6934199" cy="4800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lstStyle/>
          <a:p>
            <a:endParaRPr lang="en-US"/>
          </a:p>
        </p:txBody>
      </p:sp>
      <p:sp>
        <p:nvSpPr>
          <p:cNvPr id="7" name="TextBox 6"/>
          <p:cNvSpPr txBox="1"/>
          <p:nvPr/>
        </p:nvSpPr>
        <p:spPr>
          <a:xfrm>
            <a:off x="1676400" y="6019800"/>
            <a:ext cx="7195131" cy="646331"/>
          </a:xfrm>
          <a:prstGeom prst="rect">
            <a:avLst/>
          </a:prstGeom>
          <a:noFill/>
        </p:spPr>
        <p:txBody>
          <a:bodyPr wrap="square" rtlCol="0">
            <a:spAutoFit/>
          </a:bodyPr>
          <a:lstStyle/>
          <a:p>
            <a:r>
              <a:rPr lang="en-US" dirty="0"/>
              <a:t>NICHOLAS J. FORTUIN and ERNEST </a:t>
            </a:r>
            <a:r>
              <a:rPr lang="en-US" dirty="0" smtClean="0"/>
              <a:t>CRAIGE. </a:t>
            </a:r>
            <a:r>
              <a:rPr lang="en-US" b="1" dirty="0" smtClean="0"/>
              <a:t>On </a:t>
            </a:r>
            <a:r>
              <a:rPr lang="en-US" b="1" dirty="0"/>
              <a:t>the Mechanism of the Austin Flint </a:t>
            </a:r>
            <a:r>
              <a:rPr lang="en-US" b="1" dirty="0" smtClean="0"/>
              <a:t>Murmur. Circulation .</a:t>
            </a:r>
            <a:r>
              <a:rPr lang="en-US" dirty="0" smtClean="0"/>
              <a:t>1972;45:558-570</a:t>
            </a:r>
            <a:endParaRPr lang="en-US" dirty="0"/>
          </a:p>
        </p:txBody>
      </p:sp>
    </p:spTree>
    <p:extLst>
      <p:ext uri="{BB962C8B-B14F-4D97-AF65-F5344CB8AC3E}">
        <p14:creationId xmlns="" xmlns:p14="http://schemas.microsoft.com/office/powerpoint/2010/main" val="354485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026"/>
                                        </p:tgtEl>
                                      </p:cBhvr>
                                    </p:animEffect>
                                    <p:set>
                                      <p:cBhvr>
                                        <p:cTn id="7" dur="1" fill="hold">
                                          <p:stCondLst>
                                            <p:cond delay="499"/>
                                          </p:stCondLst>
                                        </p:cTn>
                                        <p:tgtEl>
                                          <p:spTgt spid="102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Effect transition="in" filter="blinds(horizontal)">
                                      <p:cBhvr>
                                        <p:cTn id="12" dur="500"/>
                                        <p:tgtEl>
                                          <p:spTgt spid="102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nodeType="clickEffect">
                                  <p:stCondLst>
                                    <p:cond delay="0"/>
                                  </p:stCondLst>
                                  <p:childTnLst>
                                    <p:animEffect transition="out" filter="blinds(horizontal)">
                                      <p:cBhvr>
                                        <p:cTn id="16" dur="500"/>
                                        <p:tgtEl>
                                          <p:spTgt spid="1029"/>
                                        </p:tgtEl>
                                      </p:cBhvr>
                                    </p:animEffect>
                                    <p:set>
                                      <p:cBhvr>
                                        <p:cTn id="17" dur="1" fill="hold">
                                          <p:stCondLst>
                                            <p:cond delay="499"/>
                                          </p:stCondLst>
                                        </p:cTn>
                                        <p:tgtEl>
                                          <p:spTgt spid="102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box(in)">
                                      <p:cBhvr>
                                        <p:cTn id="22" dur="500"/>
                                        <p:tgtEl>
                                          <p:spTgt spid="102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nodeType="clickEffect">
                                  <p:stCondLst>
                                    <p:cond delay="0"/>
                                  </p:stCondLst>
                                  <p:childTnLst>
                                    <p:animEffect transition="out" filter="box(in)">
                                      <p:cBhvr>
                                        <p:cTn id="26" dur="500"/>
                                        <p:tgtEl>
                                          <p:spTgt spid="1028"/>
                                        </p:tgtEl>
                                      </p:cBhvr>
                                    </p:animEffect>
                                    <p:set>
                                      <p:cBhvr>
                                        <p:cTn id="27" dur="1" fill="hold">
                                          <p:stCondLst>
                                            <p:cond delay="499"/>
                                          </p:stCondLst>
                                        </p:cTn>
                                        <p:tgtEl>
                                          <p:spTgt spid="10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532</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Genesis of Austin Flint murmur: mechanism </vt:lpstr>
      <vt:lpstr>The original description </vt:lpstr>
      <vt:lpstr>Genesis of Austin Flint murmur</vt:lpstr>
      <vt:lpstr>Theory of murmur production  by Rushmer</vt:lpstr>
      <vt:lpstr>Various theories</vt:lpstr>
      <vt:lpstr>Austin flint murmur : 2 components</vt:lpstr>
      <vt:lpstr> Genesis of the presystolic component</vt:lpstr>
      <vt:lpstr>Timing of the murmur</vt:lpstr>
      <vt:lpstr>Slide 9</vt:lpstr>
      <vt:lpstr>th</vt:lpstr>
      <vt:lpstr>Slide 11</vt:lpstr>
      <vt:lpstr>Conclusions </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Genesis of Austin Flint murmur: </dc:title>
  <dc:creator>DELL</dc:creator>
  <cp:lastModifiedBy>DELL</cp:lastModifiedBy>
  <cp:revision>51</cp:revision>
  <dcterms:created xsi:type="dcterms:W3CDTF">2014-08-15T12:45:28Z</dcterms:created>
  <dcterms:modified xsi:type="dcterms:W3CDTF">2014-08-25T02:19:44Z</dcterms:modified>
</cp:coreProperties>
</file>